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1"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B0604020202020204" charset="0"/>
      <p:regular r:id="rId17"/>
    </p:embeddedFont>
    <p:embeddedFont>
      <p:font typeface="Tw Cen MT" panose="020B0602020104020603" pitchFamily="34"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166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F7AFFB9B-9FB8-469E-96F9-4D32314110B6}" type="datetimeFigureOut">
              <a:rPr lang="en-US" smtClean="0"/>
              <a:t>4/23/2025</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38500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966047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77848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8037469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283040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731188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732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109592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153197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7616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231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537292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203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07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22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702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772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296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8564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2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48153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52437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40740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9990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56506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74530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15679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C35BB1C6-BF8F-4481-8AB2-603A1C8A906A}" type="datetimeFigureOut">
              <a:rPr lang="en-US" smtClean="0"/>
              <a:t>4/23/2025</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155812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archive.ics.uci.edu/ml/datasets/Spamba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93144"/>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Spam Email Classification Using Machine Learning</a:t>
            </a:r>
            <a:endParaRPr lang="en-US" sz="4650" dirty="0"/>
          </a:p>
        </p:txBody>
      </p:sp>
      <p:sp>
        <p:nvSpPr>
          <p:cNvPr id="4" name="Text 1"/>
          <p:cNvSpPr/>
          <p:nvPr/>
        </p:nvSpPr>
        <p:spPr>
          <a:xfrm>
            <a:off x="793790" y="412182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presentation outlines the creation of an automated spam detection system. Machine learning techniques are used to achieve high accuracy and minimize false positives. The project applies data science principles to filter unwanted emails effectively, improving inbox organization.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71543"/>
            <a:ext cx="725031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a:t>
            </a:r>
            <a:endParaRPr lang="en-US" sz="4650" dirty="0"/>
          </a:p>
        </p:txBody>
      </p:sp>
      <p:sp>
        <p:nvSpPr>
          <p:cNvPr id="3" name="Text 1"/>
          <p:cNvSpPr/>
          <p:nvPr/>
        </p:nvSpPr>
        <p:spPr>
          <a:xfrm>
            <a:off x="793790" y="30694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successfully built a spam email classifier using machine learning. Naïve Bayes and Logistic Regression were compared. The ensemble approach improved performance. Strong accuracy was achieved on a real-world dataset.</a:t>
            </a:r>
            <a:endParaRPr lang="en-US" sz="1750" dirty="0"/>
          </a:p>
        </p:txBody>
      </p:sp>
      <p:sp>
        <p:nvSpPr>
          <p:cNvPr id="4" name="Text 2"/>
          <p:cNvSpPr/>
          <p:nvPr/>
        </p:nvSpPr>
        <p:spPr>
          <a:xfrm>
            <a:off x="793790" y="405038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 more advanced models</a:t>
            </a:r>
            <a:endParaRPr lang="en-US" sz="1750" dirty="0"/>
          </a:p>
        </p:txBody>
      </p:sp>
      <p:sp>
        <p:nvSpPr>
          <p:cNvPr id="5" name="Text 3"/>
          <p:cNvSpPr/>
          <p:nvPr/>
        </p:nvSpPr>
        <p:spPr>
          <a:xfrm>
            <a:off x="793790" y="449258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Include NLP preprocessing</a:t>
            </a:r>
            <a:endParaRPr lang="en-US" sz="1750" dirty="0"/>
          </a:p>
        </p:txBody>
      </p:sp>
      <p:sp>
        <p:nvSpPr>
          <p:cNvPr id="6" name="Text 4"/>
          <p:cNvSpPr/>
          <p:nvPr/>
        </p:nvSpPr>
        <p:spPr>
          <a:xfrm>
            <a:off x="793790" y="49347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Real-time email classification deployment</a:t>
            </a:r>
            <a:endParaRPr lang="en-US" sz="1750" dirty="0"/>
          </a:p>
        </p:txBody>
      </p:sp>
      <p:sp>
        <p:nvSpPr>
          <p:cNvPr id="7" name="Text 5"/>
          <p:cNvSpPr/>
          <p:nvPr/>
        </p:nvSpPr>
        <p:spPr>
          <a:xfrm>
            <a:off x="793790" y="537698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Handle imbalanced data</a:t>
            </a:r>
            <a:endParaRPr lang="en-US" sz="1750" dirty="0"/>
          </a:p>
        </p:txBody>
      </p:sp>
      <p:sp>
        <p:nvSpPr>
          <p:cNvPr id="8" name="Text 6"/>
          <p:cNvSpPr/>
          <p:nvPr/>
        </p:nvSpPr>
        <p:spPr>
          <a:xfrm>
            <a:off x="793790" y="5995035"/>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Takeaway:</a:t>
            </a:r>
            <a:r>
              <a:rPr lang="en-US" sz="1750" dirty="0">
                <a:solidFill>
                  <a:srgbClr val="272525"/>
                </a:solidFill>
                <a:latin typeface="Inter" pitchFamily="34" charset="0"/>
                <a:ea typeface="Inter" pitchFamily="34" charset="-122"/>
                <a:cs typeface="Inter" pitchFamily="34" charset="-120"/>
              </a:rPr>
              <a:t> Machine learning can effectively reduce spam!</a:t>
            </a:r>
            <a:endParaRPr lang="en-US" sz="1750" dirty="0"/>
          </a:p>
        </p:txBody>
      </p:sp>
      <p:sp>
        <p:nvSpPr>
          <p:cNvPr id="9" name="Rectangle 8">
            <a:extLst>
              <a:ext uri="{FF2B5EF4-FFF2-40B4-BE49-F238E27FC236}">
                <a16:creationId xmlns:a16="http://schemas.microsoft.com/office/drawing/2014/main" id="{A0A9046B-5984-7835-96BA-57CDC5828B30}"/>
              </a:ext>
            </a:extLst>
          </p:cNvPr>
          <p:cNvSpPr/>
          <p:nvPr/>
        </p:nvSpPr>
        <p:spPr>
          <a:xfrm>
            <a:off x="12871402" y="7768910"/>
            <a:ext cx="1647316" cy="362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56786"/>
            <a:ext cx="739616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Introduction to the Dataset</a:t>
            </a:r>
            <a:endParaRPr lang="en-US" sz="4650" dirty="0"/>
          </a:p>
        </p:txBody>
      </p:sp>
      <p:sp>
        <p:nvSpPr>
          <p:cNvPr id="4" name="Text 1"/>
          <p:cNvSpPr/>
          <p:nvPr/>
        </p:nvSpPr>
        <p:spPr>
          <a:xfrm>
            <a:off x="793790" y="204120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utilized the UCI Machine Learning Repository Spam Dataset. It contains 4601 emails, each described by 57 features. Features represent word and character frequencies. The target is binary: spam (1) or not spam (0).</a:t>
            </a:r>
            <a:endParaRPr lang="en-US" sz="1750" dirty="0"/>
          </a:p>
        </p:txBody>
      </p:sp>
      <p:sp>
        <p:nvSpPr>
          <p:cNvPr id="5" name="Text 2"/>
          <p:cNvSpPr/>
          <p:nvPr/>
        </p:nvSpPr>
        <p:spPr>
          <a:xfrm>
            <a:off x="793790" y="374796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Dataset Source: </a:t>
            </a:r>
            <a:r>
              <a:rPr lang="en-US" sz="1750" u="sng" dirty="0">
                <a:solidFill>
                  <a:srgbClr val="007EBD"/>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https://archive.ics.uci.edu/ml/datasets/Spambase</a:t>
            </a:r>
            <a:endParaRPr lang="en-US" sz="1750" dirty="0"/>
          </a:p>
        </p:txBody>
      </p:sp>
      <p:sp>
        <p:nvSpPr>
          <p:cNvPr id="6" name="Shape 3"/>
          <p:cNvSpPr/>
          <p:nvPr/>
        </p:nvSpPr>
        <p:spPr>
          <a:xfrm>
            <a:off x="793790" y="4366022"/>
            <a:ext cx="3664863" cy="1339929"/>
          </a:xfrm>
          <a:prstGeom prst="roundRect">
            <a:avLst>
              <a:gd name="adj" fmla="val 7110"/>
            </a:avLst>
          </a:prstGeom>
          <a:solidFill>
            <a:srgbClr val="CCEEFF"/>
          </a:solidFill>
          <a:ln w="7620">
            <a:solidFill>
              <a:srgbClr val="B2D4E5"/>
            </a:solidFill>
            <a:prstDash val="solid"/>
          </a:ln>
        </p:spPr>
      </p:sp>
      <p:sp>
        <p:nvSpPr>
          <p:cNvPr id="7" name="Text 4"/>
          <p:cNvSpPr/>
          <p:nvPr/>
        </p:nvSpPr>
        <p:spPr>
          <a:xfrm>
            <a:off x="1028224" y="46004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Email Count</a:t>
            </a:r>
            <a:endParaRPr lang="en-US" sz="2300" dirty="0"/>
          </a:p>
        </p:txBody>
      </p:sp>
      <p:sp>
        <p:nvSpPr>
          <p:cNvPr id="8" name="Text 5"/>
          <p:cNvSpPr/>
          <p:nvPr/>
        </p:nvSpPr>
        <p:spPr>
          <a:xfrm>
            <a:off x="1028224" y="5108615"/>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4601</a:t>
            </a:r>
            <a:endParaRPr lang="en-US" sz="1750" dirty="0"/>
          </a:p>
        </p:txBody>
      </p:sp>
      <p:sp>
        <p:nvSpPr>
          <p:cNvPr id="9" name="Shape 6"/>
          <p:cNvSpPr/>
          <p:nvPr/>
        </p:nvSpPr>
        <p:spPr>
          <a:xfrm>
            <a:off x="4685467" y="4366022"/>
            <a:ext cx="3664863" cy="1339929"/>
          </a:xfrm>
          <a:prstGeom prst="roundRect">
            <a:avLst>
              <a:gd name="adj" fmla="val 7110"/>
            </a:avLst>
          </a:prstGeom>
          <a:solidFill>
            <a:srgbClr val="CCEEFF"/>
          </a:solidFill>
          <a:ln w="7620">
            <a:solidFill>
              <a:srgbClr val="B2D4E5"/>
            </a:solidFill>
            <a:prstDash val="solid"/>
          </a:ln>
        </p:spPr>
      </p:sp>
      <p:sp>
        <p:nvSpPr>
          <p:cNvPr id="10" name="Text 7"/>
          <p:cNvSpPr/>
          <p:nvPr/>
        </p:nvSpPr>
        <p:spPr>
          <a:xfrm>
            <a:off x="4919901" y="46004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Features</a:t>
            </a:r>
            <a:endParaRPr lang="en-US" sz="2300" dirty="0"/>
          </a:p>
        </p:txBody>
      </p:sp>
      <p:sp>
        <p:nvSpPr>
          <p:cNvPr id="11" name="Text 8"/>
          <p:cNvSpPr/>
          <p:nvPr/>
        </p:nvSpPr>
        <p:spPr>
          <a:xfrm>
            <a:off x="4919901" y="5108615"/>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57</a:t>
            </a:r>
            <a:endParaRPr lang="en-US" sz="1750" dirty="0"/>
          </a:p>
        </p:txBody>
      </p:sp>
      <p:sp>
        <p:nvSpPr>
          <p:cNvPr id="12" name="Shape 9"/>
          <p:cNvSpPr/>
          <p:nvPr/>
        </p:nvSpPr>
        <p:spPr>
          <a:xfrm>
            <a:off x="793790" y="5932765"/>
            <a:ext cx="7556421" cy="1339929"/>
          </a:xfrm>
          <a:prstGeom prst="roundRect">
            <a:avLst>
              <a:gd name="adj" fmla="val 7110"/>
            </a:avLst>
          </a:prstGeom>
          <a:solidFill>
            <a:srgbClr val="CCEEFF"/>
          </a:solidFill>
          <a:ln w="7620">
            <a:solidFill>
              <a:srgbClr val="B2D4E5"/>
            </a:solidFill>
            <a:prstDash val="solid"/>
          </a:ln>
        </p:spPr>
      </p:sp>
      <p:sp>
        <p:nvSpPr>
          <p:cNvPr id="13" name="Text 10"/>
          <p:cNvSpPr/>
          <p:nvPr/>
        </p:nvSpPr>
        <p:spPr>
          <a:xfrm>
            <a:off x="1028224" y="61671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Target</a:t>
            </a:r>
            <a:endParaRPr lang="en-US" sz="2300" dirty="0"/>
          </a:p>
        </p:txBody>
      </p:sp>
      <p:sp>
        <p:nvSpPr>
          <p:cNvPr id="14" name="Text 11"/>
          <p:cNvSpPr/>
          <p:nvPr/>
        </p:nvSpPr>
        <p:spPr>
          <a:xfrm>
            <a:off x="1028224" y="6675358"/>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Spam or Not Spam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4498"/>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Exploratory Data Analysis (EDA)</a:t>
            </a:r>
            <a:endParaRPr lang="en-US" sz="4650" dirty="0"/>
          </a:p>
        </p:txBody>
      </p:sp>
      <p:sp>
        <p:nvSpPr>
          <p:cNvPr id="4" name="Text 1"/>
          <p:cNvSpPr/>
          <p:nvPr/>
        </p:nvSpPr>
        <p:spPr>
          <a:xfrm>
            <a:off x="793790" y="2573179"/>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EDA revealed an imbalance between spam and non-spam emails. Statistical analysis was performed on key features. Histograms, box plots, and scatter plots were used for visualization. A correlation matrix helped identify important features like word\_freq\_free and char\_freq\_\$.</a:t>
            </a:r>
            <a:endParaRPr lang="en-US" sz="1750" dirty="0"/>
          </a:p>
        </p:txBody>
      </p:sp>
      <p:sp>
        <p:nvSpPr>
          <p:cNvPr id="5" name="Shape 2"/>
          <p:cNvSpPr/>
          <p:nvPr/>
        </p:nvSpPr>
        <p:spPr>
          <a:xfrm>
            <a:off x="793790" y="4897993"/>
            <a:ext cx="510302" cy="510302"/>
          </a:xfrm>
          <a:prstGeom prst="roundRect">
            <a:avLst>
              <a:gd name="adj" fmla="val 18669"/>
            </a:avLst>
          </a:prstGeom>
          <a:solidFill>
            <a:srgbClr val="CCEEFF"/>
          </a:solidFill>
          <a:ln w="7620">
            <a:solidFill>
              <a:srgbClr val="B2D4E5"/>
            </a:solidFill>
            <a:prstDash val="solid"/>
          </a:ln>
        </p:spPr>
      </p:sp>
      <p:sp>
        <p:nvSpPr>
          <p:cNvPr id="6" name="Text 3"/>
          <p:cNvSpPr/>
          <p:nvPr/>
        </p:nvSpPr>
        <p:spPr>
          <a:xfrm>
            <a:off x="1530906" y="4897993"/>
            <a:ext cx="2927747"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Unbalanced Classes</a:t>
            </a:r>
            <a:endParaRPr lang="en-US" sz="2300" dirty="0"/>
          </a:p>
        </p:txBody>
      </p:sp>
      <p:sp>
        <p:nvSpPr>
          <p:cNvPr id="7" name="Text 4"/>
          <p:cNvSpPr/>
          <p:nvPr/>
        </p:nvSpPr>
        <p:spPr>
          <a:xfrm>
            <a:off x="1530906" y="5406152"/>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More non-spam than spam</a:t>
            </a:r>
            <a:endParaRPr lang="en-US" sz="1750" dirty="0"/>
          </a:p>
        </p:txBody>
      </p:sp>
      <p:sp>
        <p:nvSpPr>
          <p:cNvPr id="8" name="Shape 5"/>
          <p:cNvSpPr/>
          <p:nvPr/>
        </p:nvSpPr>
        <p:spPr>
          <a:xfrm>
            <a:off x="4685467" y="4897993"/>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5422583" y="4897993"/>
            <a:ext cx="2927747"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Key Features</a:t>
            </a:r>
            <a:endParaRPr lang="en-US" sz="2300" dirty="0"/>
          </a:p>
        </p:txBody>
      </p:sp>
      <p:sp>
        <p:nvSpPr>
          <p:cNvPr id="10" name="Text 7"/>
          <p:cNvSpPr/>
          <p:nvPr/>
        </p:nvSpPr>
        <p:spPr>
          <a:xfrm>
            <a:off x="5422583" y="5406152"/>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Identified through correlation</a:t>
            </a:r>
            <a:endParaRPr lang="en-US" sz="1750" dirty="0"/>
          </a:p>
        </p:txBody>
      </p:sp>
      <p:sp>
        <p:nvSpPr>
          <p:cNvPr id="11" name="Shape 8"/>
          <p:cNvSpPr/>
          <p:nvPr/>
        </p:nvSpPr>
        <p:spPr>
          <a:xfrm>
            <a:off x="793790" y="6613922"/>
            <a:ext cx="510302" cy="510302"/>
          </a:xfrm>
          <a:prstGeom prst="roundRect">
            <a:avLst>
              <a:gd name="adj" fmla="val 18669"/>
            </a:avLst>
          </a:prstGeom>
          <a:solidFill>
            <a:srgbClr val="CCEEFF"/>
          </a:solidFill>
          <a:ln w="7620">
            <a:solidFill>
              <a:srgbClr val="B2D4E5"/>
            </a:solidFill>
            <a:prstDash val="solid"/>
          </a:ln>
        </p:spPr>
      </p:sp>
      <p:sp>
        <p:nvSpPr>
          <p:cNvPr id="12" name="Text 9"/>
          <p:cNvSpPr/>
          <p:nvPr/>
        </p:nvSpPr>
        <p:spPr>
          <a:xfrm>
            <a:off x="1530906" y="661392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Visualizations</a:t>
            </a:r>
            <a:endParaRPr lang="en-US" sz="2300" dirty="0"/>
          </a:p>
        </p:txBody>
      </p:sp>
      <p:sp>
        <p:nvSpPr>
          <p:cNvPr id="13" name="Text 10"/>
          <p:cNvSpPr/>
          <p:nvPr/>
        </p:nvSpPr>
        <p:spPr>
          <a:xfrm>
            <a:off x="1530906" y="712208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Histograms and scatter plots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7823"/>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Feature Engineering</a:t>
            </a:r>
            <a:endParaRPr lang="en-US" sz="4650" dirty="0"/>
          </a:p>
        </p:txBody>
      </p:sp>
      <p:sp>
        <p:nvSpPr>
          <p:cNvPr id="4" name="Text 1"/>
          <p:cNvSpPr/>
          <p:nvPr/>
        </p:nvSpPr>
        <p:spPr>
          <a:xfrm>
            <a:off x="6280190" y="176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Less important features were combined to reduce dimensionality. Interaction terms (e.g., freq\_word * freq\_char) were created. Polynomial features (degree=2) captured non-linear relationships. An example engineered feature is 'freq\_money\_vs\_totalwords'.</a:t>
            </a:r>
            <a:endParaRPr lang="en-US" sz="1750" dirty="0"/>
          </a:p>
        </p:txBody>
      </p:sp>
      <p:pic>
        <p:nvPicPr>
          <p:cNvPr id="5" name="Image 1" descr="preencoded.png"/>
          <p:cNvPicPr>
            <a:picLocks noChangeAspect="1"/>
          </p:cNvPicPr>
          <p:nvPr/>
        </p:nvPicPr>
        <p:blipFill>
          <a:blip r:embed="rId4"/>
          <a:stretch>
            <a:fillRect/>
          </a:stretch>
        </p:blipFill>
        <p:spPr>
          <a:xfrm>
            <a:off x="6280190" y="3469005"/>
            <a:ext cx="1134070" cy="1360884"/>
          </a:xfrm>
          <a:prstGeom prst="rect">
            <a:avLst/>
          </a:prstGeom>
        </p:spPr>
      </p:pic>
      <p:sp>
        <p:nvSpPr>
          <p:cNvPr id="6" name="Text 2"/>
          <p:cNvSpPr/>
          <p:nvPr/>
        </p:nvSpPr>
        <p:spPr>
          <a:xfrm>
            <a:off x="7754422" y="36958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Combine</a:t>
            </a:r>
            <a:endParaRPr lang="en-US" sz="2300" dirty="0"/>
          </a:p>
        </p:txBody>
      </p:sp>
      <p:sp>
        <p:nvSpPr>
          <p:cNvPr id="7" name="Text 3"/>
          <p:cNvSpPr/>
          <p:nvPr/>
        </p:nvSpPr>
        <p:spPr>
          <a:xfrm>
            <a:off x="7754422" y="420397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Reduce Dimensions</a:t>
            </a:r>
            <a:endParaRPr lang="en-US" sz="1750" dirty="0"/>
          </a:p>
        </p:txBody>
      </p:sp>
      <p:pic>
        <p:nvPicPr>
          <p:cNvPr id="8" name="Image 2" descr="preencoded.png"/>
          <p:cNvPicPr>
            <a:picLocks noChangeAspect="1"/>
          </p:cNvPicPr>
          <p:nvPr/>
        </p:nvPicPr>
        <p:blipFill>
          <a:blip r:embed="rId5"/>
          <a:stretch>
            <a:fillRect/>
          </a:stretch>
        </p:blipFill>
        <p:spPr>
          <a:xfrm>
            <a:off x="6280190" y="4829889"/>
            <a:ext cx="1134070" cy="1360884"/>
          </a:xfrm>
          <a:prstGeom prst="rect">
            <a:avLst/>
          </a:prstGeom>
        </p:spPr>
      </p:pic>
      <p:sp>
        <p:nvSpPr>
          <p:cNvPr id="9" name="Text 4"/>
          <p:cNvSpPr/>
          <p:nvPr/>
        </p:nvSpPr>
        <p:spPr>
          <a:xfrm>
            <a:off x="7754422" y="50567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Interact</a:t>
            </a:r>
            <a:endParaRPr lang="en-US" sz="2300" dirty="0"/>
          </a:p>
        </p:txBody>
      </p:sp>
      <p:sp>
        <p:nvSpPr>
          <p:cNvPr id="10" name="Text 5"/>
          <p:cNvSpPr/>
          <p:nvPr/>
        </p:nvSpPr>
        <p:spPr>
          <a:xfrm>
            <a:off x="7754422" y="5564862"/>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Word and Char Frequencies</a:t>
            </a:r>
            <a:endParaRPr lang="en-US" sz="1750" dirty="0"/>
          </a:p>
        </p:txBody>
      </p:sp>
      <p:pic>
        <p:nvPicPr>
          <p:cNvPr id="11" name="Image 3" descr="preencoded.png"/>
          <p:cNvPicPr>
            <a:picLocks noChangeAspect="1"/>
          </p:cNvPicPr>
          <p:nvPr/>
        </p:nvPicPr>
        <p:blipFill>
          <a:blip r:embed="rId6"/>
          <a:stretch>
            <a:fillRect/>
          </a:stretch>
        </p:blipFill>
        <p:spPr>
          <a:xfrm>
            <a:off x="6280190" y="6190774"/>
            <a:ext cx="1134070" cy="1360884"/>
          </a:xfrm>
          <a:prstGeom prst="rect">
            <a:avLst/>
          </a:prstGeom>
        </p:spPr>
      </p:pic>
      <p:sp>
        <p:nvSpPr>
          <p:cNvPr id="12" name="Text 6"/>
          <p:cNvSpPr/>
          <p:nvPr/>
        </p:nvSpPr>
        <p:spPr>
          <a:xfrm>
            <a:off x="7754422" y="641758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Polynomial</a:t>
            </a:r>
            <a:endParaRPr lang="en-US" sz="2300" dirty="0"/>
          </a:p>
        </p:txBody>
      </p:sp>
      <p:sp>
        <p:nvSpPr>
          <p:cNvPr id="13" name="Text 7"/>
          <p:cNvSpPr/>
          <p:nvPr/>
        </p:nvSpPr>
        <p:spPr>
          <a:xfrm>
            <a:off x="7754422" y="69257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Capture Relationships</a:t>
            </a:r>
            <a:endParaRPr lang="en-US" sz="1750" dirty="0"/>
          </a:p>
        </p:txBody>
      </p:sp>
      <p:sp>
        <p:nvSpPr>
          <p:cNvPr id="14" name="Rectangle 13">
            <a:extLst>
              <a:ext uri="{FF2B5EF4-FFF2-40B4-BE49-F238E27FC236}">
                <a16:creationId xmlns:a16="http://schemas.microsoft.com/office/drawing/2014/main" id="{66D0FDE7-F60C-C5ED-0059-30E403C82028}"/>
              </a:ext>
            </a:extLst>
          </p:cNvPr>
          <p:cNvSpPr/>
          <p:nvPr/>
        </p:nvSpPr>
        <p:spPr>
          <a:xfrm>
            <a:off x="12871402" y="7768910"/>
            <a:ext cx="1647316" cy="362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3323"/>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Preprocessing</a:t>
            </a:r>
            <a:endParaRPr lang="en-US" sz="4650" dirty="0"/>
          </a:p>
        </p:txBody>
      </p:sp>
      <p:sp>
        <p:nvSpPr>
          <p:cNvPr id="4" name="Text 1"/>
          <p:cNvSpPr/>
          <p:nvPr/>
        </p:nvSpPr>
        <p:spPr>
          <a:xfrm>
            <a:off x="6280190" y="290774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Missing values were handled through imputation or removal. Feature scaling was done using StandardScaler. Data was split into 80% training and 20% testing sets.</a:t>
            </a:r>
            <a:endParaRPr lang="en-US" sz="1750" dirty="0"/>
          </a:p>
        </p:txBody>
      </p:sp>
      <p:sp>
        <p:nvSpPr>
          <p:cNvPr id="5" name="Shape 2"/>
          <p:cNvSpPr/>
          <p:nvPr/>
        </p:nvSpPr>
        <p:spPr>
          <a:xfrm>
            <a:off x="6280190" y="4251603"/>
            <a:ext cx="7556421" cy="2154555"/>
          </a:xfrm>
          <a:prstGeom prst="roundRect">
            <a:avLst>
              <a:gd name="adj" fmla="val 4422"/>
            </a:avLst>
          </a:prstGeom>
          <a:solidFill>
            <a:srgbClr val="CCEEFF"/>
          </a:solidFill>
          <a:ln/>
        </p:spPr>
      </p:sp>
      <p:sp>
        <p:nvSpPr>
          <p:cNvPr id="6" name="Shape 3"/>
          <p:cNvSpPr/>
          <p:nvPr/>
        </p:nvSpPr>
        <p:spPr>
          <a:xfrm>
            <a:off x="6268879" y="4251603"/>
            <a:ext cx="7579043" cy="2154555"/>
          </a:xfrm>
          <a:prstGeom prst="roundRect">
            <a:avLst>
              <a:gd name="adj" fmla="val 1579"/>
            </a:avLst>
          </a:prstGeom>
          <a:solidFill>
            <a:srgbClr val="CCEEFF"/>
          </a:solidFill>
          <a:ln/>
        </p:spPr>
      </p:sp>
      <p:sp>
        <p:nvSpPr>
          <p:cNvPr id="7" name="Text 4"/>
          <p:cNvSpPr/>
          <p:nvPr/>
        </p:nvSpPr>
        <p:spPr>
          <a:xfrm>
            <a:off x="6495693" y="4421624"/>
            <a:ext cx="71254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CCEEFF"/>
                </a:highlight>
                <a:latin typeface="Consolas" pitchFamily="34" charset="0"/>
                <a:ea typeface="Consolas" pitchFamily="34" charset="-122"/>
                <a:cs typeface="Consolas" pitchFamily="34" charset="-120"/>
              </a:rPr>
              <a:t>from sklearn.preprocessing import StandardScaler
scaler = StandardScaler()
X_train = scaler.fit_transform(X_train)
X_test = scaler.transform(X_test)
</a:t>
            </a:r>
            <a:endParaRPr lang="en-US" sz="1750" dirty="0"/>
          </a:p>
        </p:txBody>
      </p:sp>
      <p:sp>
        <p:nvSpPr>
          <p:cNvPr id="8" name="Rectangle 7">
            <a:extLst>
              <a:ext uri="{FF2B5EF4-FFF2-40B4-BE49-F238E27FC236}">
                <a16:creationId xmlns:a16="http://schemas.microsoft.com/office/drawing/2014/main" id="{9A9D2711-C6CE-C835-DC0E-947A25DBFDC9}"/>
              </a:ext>
            </a:extLst>
          </p:cNvPr>
          <p:cNvSpPr/>
          <p:nvPr/>
        </p:nvSpPr>
        <p:spPr>
          <a:xfrm>
            <a:off x="12871402" y="7768910"/>
            <a:ext cx="1647316" cy="362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604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 Training: Naïve Bayes</a:t>
            </a:r>
            <a:endParaRPr lang="en-US" sz="4650" dirty="0"/>
          </a:p>
        </p:txBody>
      </p:sp>
      <p:sp>
        <p:nvSpPr>
          <p:cNvPr id="4" name="Text 1"/>
          <p:cNvSpPr/>
          <p:nvPr/>
        </p:nvSpPr>
        <p:spPr>
          <a:xfrm>
            <a:off x="793790" y="352472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used the Multinomial Naïve Bayes algorithm. CountVectorizer converted text to token counts. The vectorizer was fit on training text. The Naïve Bayes model was trained on vectorized data.</a:t>
            </a:r>
            <a:endParaRPr lang="en-US" sz="1750" dirty="0"/>
          </a:p>
        </p:txBody>
      </p:sp>
      <p:pic>
        <p:nvPicPr>
          <p:cNvPr id="5" name="Image 1" descr="preencoded.png"/>
          <p:cNvPicPr>
            <a:picLocks noChangeAspect="1"/>
          </p:cNvPicPr>
          <p:nvPr/>
        </p:nvPicPr>
        <p:blipFill>
          <a:blip r:embed="rId4"/>
          <a:stretch>
            <a:fillRect/>
          </a:stretch>
        </p:blipFill>
        <p:spPr>
          <a:xfrm>
            <a:off x="793790" y="4868585"/>
            <a:ext cx="566976" cy="566976"/>
          </a:xfrm>
          <a:prstGeom prst="rect">
            <a:avLst/>
          </a:prstGeom>
        </p:spPr>
      </p:pic>
      <p:sp>
        <p:nvSpPr>
          <p:cNvPr id="6" name="Text 2"/>
          <p:cNvSpPr/>
          <p:nvPr/>
        </p:nvSpPr>
        <p:spPr>
          <a:xfrm>
            <a:off x="793790" y="56623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Fast</a:t>
            </a:r>
            <a:endParaRPr lang="en-US" sz="2300" dirty="0"/>
          </a:p>
        </p:txBody>
      </p:sp>
      <p:sp>
        <p:nvSpPr>
          <p:cNvPr id="7" name="Text 3"/>
          <p:cNvSpPr/>
          <p:nvPr/>
        </p:nvSpPr>
        <p:spPr>
          <a:xfrm>
            <a:off x="793790" y="6170533"/>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Fast and Simple</a:t>
            </a:r>
            <a:endParaRPr lang="en-US" sz="1750" dirty="0"/>
          </a:p>
        </p:txBody>
      </p:sp>
      <p:pic>
        <p:nvPicPr>
          <p:cNvPr id="8" name="Image 2" descr="preencoded.png"/>
          <p:cNvPicPr>
            <a:picLocks noChangeAspect="1"/>
          </p:cNvPicPr>
          <p:nvPr/>
        </p:nvPicPr>
        <p:blipFill>
          <a:blip r:embed="rId5"/>
          <a:stretch>
            <a:fillRect/>
          </a:stretch>
        </p:blipFill>
        <p:spPr>
          <a:xfrm>
            <a:off x="4742021" y="4868585"/>
            <a:ext cx="566976" cy="566976"/>
          </a:xfrm>
          <a:prstGeom prst="rect">
            <a:avLst/>
          </a:prstGeom>
        </p:spPr>
      </p:pic>
      <p:sp>
        <p:nvSpPr>
          <p:cNvPr id="9" name="Text 4"/>
          <p:cNvSpPr/>
          <p:nvPr/>
        </p:nvSpPr>
        <p:spPr>
          <a:xfrm>
            <a:off x="4742021" y="566237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Effective</a:t>
            </a:r>
            <a:endParaRPr lang="en-US" sz="2300" dirty="0"/>
          </a:p>
        </p:txBody>
      </p:sp>
      <p:sp>
        <p:nvSpPr>
          <p:cNvPr id="10" name="Text 5"/>
          <p:cNvSpPr/>
          <p:nvPr/>
        </p:nvSpPr>
        <p:spPr>
          <a:xfrm>
            <a:off x="4742021" y="6170533"/>
            <a:ext cx="3608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For Text Classification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798915"/>
            <a:ext cx="980598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 Training: Logistic Regression</a:t>
            </a:r>
            <a:endParaRPr lang="en-US" sz="4650" dirty="0"/>
          </a:p>
        </p:txBody>
      </p:sp>
      <p:sp>
        <p:nvSpPr>
          <p:cNvPr id="3" name="Text 1"/>
          <p:cNvSpPr/>
          <p:nvPr/>
        </p:nvSpPr>
        <p:spPr>
          <a:xfrm>
            <a:off x="793790" y="299680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Logistic Regression was used for binary classification. TfidfVectorizer was used. The vectorizer was fit on training text. The Logistic Regression model was trained on vectorized data.</a:t>
            </a:r>
            <a:endParaRPr lang="en-US" sz="1750" dirty="0"/>
          </a:p>
        </p:txBody>
      </p:sp>
      <p:sp>
        <p:nvSpPr>
          <p:cNvPr id="4" name="Text 2"/>
          <p:cNvSpPr/>
          <p:nvPr/>
        </p:nvSpPr>
        <p:spPr>
          <a:xfrm>
            <a:off x="793790" y="397775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Handles high-dimensional data well</a:t>
            </a:r>
            <a:endParaRPr lang="en-US" sz="1750" dirty="0"/>
          </a:p>
        </p:txBody>
      </p:sp>
      <p:sp>
        <p:nvSpPr>
          <p:cNvPr id="5" name="Text 3"/>
          <p:cNvSpPr/>
          <p:nvPr/>
        </p:nvSpPr>
        <p:spPr>
          <a:xfrm>
            <a:off x="793790" y="44199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Assigns weight to important words</a:t>
            </a:r>
            <a:endParaRPr lang="en-US" sz="1750" dirty="0"/>
          </a:p>
        </p:txBody>
      </p:sp>
      <p:sp>
        <p:nvSpPr>
          <p:cNvPr id="6" name="Text 4"/>
          <p:cNvSpPr/>
          <p:nvPr/>
        </p:nvSpPr>
        <p:spPr>
          <a:xfrm>
            <a:off x="793790" y="526482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Algorithm</a:t>
            </a:r>
            <a:endParaRPr lang="en-US" sz="2300" dirty="0"/>
          </a:p>
        </p:txBody>
      </p:sp>
      <p:sp>
        <p:nvSpPr>
          <p:cNvPr id="7" name="Text 5"/>
          <p:cNvSpPr/>
          <p:nvPr/>
        </p:nvSpPr>
        <p:spPr>
          <a:xfrm>
            <a:off x="793790" y="586370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Logistic Regression</a:t>
            </a:r>
            <a:endParaRPr lang="en-US" sz="1750" dirty="0"/>
          </a:p>
        </p:txBody>
      </p:sp>
      <p:sp>
        <p:nvSpPr>
          <p:cNvPr id="8" name="Text 6"/>
          <p:cNvSpPr/>
          <p:nvPr/>
        </p:nvSpPr>
        <p:spPr>
          <a:xfrm>
            <a:off x="7599521" y="526482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Vectorizer</a:t>
            </a:r>
            <a:endParaRPr lang="en-US" sz="2300" dirty="0"/>
          </a:p>
        </p:txBody>
      </p:sp>
      <p:sp>
        <p:nvSpPr>
          <p:cNvPr id="9" name="Text 7"/>
          <p:cNvSpPr/>
          <p:nvPr/>
        </p:nvSpPr>
        <p:spPr>
          <a:xfrm>
            <a:off x="7599521" y="5863709"/>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TfidfVectorizer</a:t>
            </a:r>
            <a:endParaRPr lang="en-US" sz="1750" dirty="0"/>
          </a:p>
        </p:txBody>
      </p:sp>
      <p:sp>
        <p:nvSpPr>
          <p:cNvPr id="10" name="Rectangle 9">
            <a:extLst>
              <a:ext uri="{FF2B5EF4-FFF2-40B4-BE49-F238E27FC236}">
                <a16:creationId xmlns:a16="http://schemas.microsoft.com/office/drawing/2014/main" id="{26819BC0-122C-6167-D81A-B9F5B7DD6060}"/>
              </a:ext>
            </a:extLst>
          </p:cNvPr>
          <p:cNvSpPr/>
          <p:nvPr/>
        </p:nvSpPr>
        <p:spPr>
          <a:xfrm>
            <a:off x="12871402" y="7768910"/>
            <a:ext cx="1647316" cy="362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0207"/>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Ensemble Method: Soft Voting</a:t>
            </a:r>
            <a:endParaRPr lang="en-US" sz="4650" dirty="0"/>
          </a:p>
        </p:txBody>
      </p:sp>
      <p:sp>
        <p:nvSpPr>
          <p:cNvPr id="4" name="Text 1"/>
          <p:cNvSpPr/>
          <p:nvPr/>
        </p:nvSpPr>
        <p:spPr>
          <a:xfrm>
            <a:off x="6280190" y="252888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Predictions from both models were combined. Prediction probabilities from Naïve Bayes and Logistic Regression were averaged. "Spam" was predicted if the average probability was greater than 0.5. Balances model strengths for improved accuracy.</a:t>
            </a:r>
            <a:endParaRPr lang="en-US" sz="1750" dirty="0"/>
          </a:p>
        </p:txBody>
      </p:sp>
      <p:sp>
        <p:nvSpPr>
          <p:cNvPr id="5" name="Shape 2"/>
          <p:cNvSpPr/>
          <p:nvPr/>
        </p:nvSpPr>
        <p:spPr>
          <a:xfrm>
            <a:off x="6280190" y="4235648"/>
            <a:ext cx="170021" cy="871061"/>
          </a:xfrm>
          <a:prstGeom prst="roundRect">
            <a:avLst>
              <a:gd name="adj" fmla="val 56033"/>
            </a:avLst>
          </a:prstGeom>
          <a:solidFill>
            <a:srgbClr val="CCEEFF"/>
          </a:solidFill>
          <a:ln w="7620">
            <a:solidFill>
              <a:srgbClr val="B2D4E5"/>
            </a:solidFill>
            <a:prstDash val="solid"/>
          </a:ln>
        </p:spPr>
      </p:sp>
      <p:sp>
        <p:nvSpPr>
          <p:cNvPr id="6" name="Text 3"/>
          <p:cNvSpPr/>
          <p:nvPr/>
        </p:nvSpPr>
        <p:spPr>
          <a:xfrm>
            <a:off x="6790373" y="423564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Probabilities</a:t>
            </a:r>
            <a:endParaRPr lang="en-US" sz="2300" dirty="0"/>
          </a:p>
        </p:txBody>
      </p:sp>
      <p:sp>
        <p:nvSpPr>
          <p:cNvPr id="7" name="Text 4"/>
          <p:cNvSpPr/>
          <p:nvPr/>
        </p:nvSpPr>
        <p:spPr>
          <a:xfrm>
            <a:off x="6790373" y="4743807"/>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Get probabilities from models</a:t>
            </a:r>
            <a:endParaRPr lang="en-US" sz="1750" dirty="0"/>
          </a:p>
        </p:txBody>
      </p:sp>
      <p:sp>
        <p:nvSpPr>
          <p:cNvPr id="8" name="Shape 5"/>
          <p:cNvSpPr/>
          <p:nvPr/>
        </p:nvSpPr>
        <p:spPr>
          <a:xfrm>
            <a:off x="6620351" y="5333524"/>
            <a:ext cx="170021" cy="871061"/>
          </a:xfrm>
          <a:prstGeom prst="roundRect">
            <a:avLst>
              <a:gd name="adj" fmla="val 56033"/>
            </a:avLst>
          </a:prstGeom>
          <a:solidFill>
            <a:srgbClr val="CCEEFF"/>
          </a:solidFill>
          <a:ln w="7620">
            <a:solidFill>
              <a:srgbClr val="B2D4E5"/>
            </a:solidFill>
            <a:prstDash val="solid"/>
          </a:ln>
        </p:spPr>
      </p:sp>
      <p:sp>
        <p:nvSpPr>
          <p:cNvPr id="9" name="Text 6"/>
          <p:cNvSpPr/>
          <p:nvPr/>
        </p:nvSpPr>
        <p:spPr>
          <a:xfrm>
            <a:off x="7130534" y="533352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Average</a:t>
            </a:r>
            <a:endParaRPr lang="en-US" sz="2300" dirty="0"/>
          </a:p>
        </p:txBody>
      </p:sp>
      <p:sp>
        <p:nvSpPr>
          <p:cNvPr id="10" name="Text 7"/>
          <p:cNvSpPr/>
          <p:nvPr/>
        </p:nvSpPr>
        <p:spPr>
          <a:xfrm>
            <a:off x="7130534" y="5841682"/>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Average probabilities</a:t>
            </a:r>
            <a:endParaRPr lang="en-US" sz="1750" dirty="0"/>
          </a:p>
        </p:txBody>
      </p:sp>
      <p:sp>
        <p:nvSpPr>
          <p:cNvPr id="11" name="Shape 8"/>
          <p:cNvSpPr/>
          <p:nvPr/>
        </p:nvSpPr>
        <p:spPr>
          <a:xfrm>
            <a:off x="6960632" y="6431399"/>
            <a:ext cx="170021" cy="871061"/>
          </a:xfrm>
          <a:prstGeom prst="roundRect">
            <a:avLst>
              <a:gd name="adj" fmla="val 56033"/>
            </a:avLst>
          </a:prstGeom>
          <a:solidFill>
            <a:srgbClr val="CCEEFF"/>
          </a:solidFill>
          <a:ln w="7620">
            <a:solidFill>
              <a:srgbClr val="B2D4E5"/>
            </a:solidFill>
            <a:prstDash val="solid"/>
          </a:ln>
        </p:spPr>
      </p:sp>
      <p:sp>
        <p:nvSpPr>
          <p:cNvPr id="12" name="Text 9"/>
          <p:cNvSpPr/>
          <p:nvPr/>
        </p:nvSpPr>
        <p:spPr>
          <a:xfrm>
            <a:off x="7470815" y="643139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Predict</a:t>
            </a:r>
            <a:endParaRPr lang="en-US" sz="2300" dirty="0"/>
          </a:p>
        </p:txBody>
      </p:sp>
      <p:sp>
        <p:nvSpPr>
          <p:cNvPr id="13" name="Text 10"/>
          <p:cNvSpPr/>
          <p:nvPr/>
        </p:nvSpPr>
        <p:spPr>
          <a:xfrm>
            <a:off x="7470815" y="6939558"/>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Predict Spam</a:t>
            </a:r>
            <a:endParaRPr lang="en-US" sz="1750" dirty="0"/>
          </a:p>
        </p:txBody>
      </p:sp>
      <p:sp>
        <p:nvSpPr>
          <p:cNvPr id="14" name="Rectangle 13">
            <a:extLst>
              <a:ext uri="{FF2B5EF4-FFF2-40B4-BE49-F238E27FC236}">
                <a16:creationId xmlns:a16="http://schemas.microsoft.com/office/drawing/2014/main" id="{E265FC05-DC52-3A1E-3E5A-DD9BDCE8EA43}"/>
              </a:ext>
            </a:extLst>
          </p:cNvPr>
          <p:cNvSpPr/>
          <p:nvPr/>
        </p:nvSpPr>
        <p:spPr>
          <a:xfrm>
            <a:off x="12871402" y="7768910"/>
            <a:ext cx="1647316" cy="3629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9439"/>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 Evaluation</a:t>
            </a:r>
            <a:endParaRPr lang="en-US" sz="4650" dirty="0"/>
          </a:p>
        </p:txBody>
      </p:sp>
      <p:sp>
        <p:nvSpPr>
          <p:cNvPr id="4" name="Text 1"/>
          <p:cNvSpPr/>
          <p:nvPr/>
        </p:nvSpPr>
        <p:spPr>
          <a:xfrm>
            <a:off x="793790" y="231386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Accuracy was measured on training and testing sets. A classification report was generated with precision, recall, and F1-score. Naïve Bayes had high training accuracy. Logistic Regression showed strong generalization. The ensemble model had the best test performance overall.</a:t>
            </a:r>
            <a:endParaRPr lang="en-US" sz="1750" dirty="0"/>
          </a:p>
        </p:txBody>
      </p:sp>
      <p:sp>
        <p:nvSpPr>
          <p:cNvPr id="5" name="Shape 2"/>
          <p:cNvSpPr/>
          <p:nvPr/>
        </p:nvSpPr>
        <p:spPr>
          <a:xfrm>
            <a:off x="793790" y="4383524"/>
            <a:ext cx="7556421" cy="2616518"/>
          </a:xfrm>
          <a:prstGeom prst="roundRect">
            <a:avLst>
              <a:gd name="adj" fmla="val 3641"/>
            </a:avLst>
          </a:prstGeom>
          <a:noFill/>
          <a:ln w="7620">
            <a:solidFill>
              <a:srgbClr val="000000">
                <a:alpha val="8000"/>
              </a:srgbClr>
            </a:solidFill>
            <a:prstDash val="solid"/>
          </a:ln>
        </p:spPr>
      </p:sp>
      <p:sp>
        <p:nvSpPr>
          <p:cNvPr id="6" name="Shape 3"/>
          <p:cNvSpPr/>
          <p:nvPr/>
        </p:nvSpPr>
        <p:spPr>
          <a:xfrm>
            <a:off x="793790" y="4058364"/>
            <a:ext cx="7541181" cy="650319"/>
          </a:xfrm>
          <a:prstGeom prst="rect">
            <a:avLst/>
          </a:prstGeom>
          <a:solidFill>
            <a:srgbClr val="FFFFFF">
              <a:alpha val="4000"/>
            </a:srgbClr>
          </a:solidFill>
          <a:ln/>
        </p:spPr>
        <p:txBody>
          <a:bodyPr/>
          <a:lstStyle/>
          <a:p>
            <a:endParaRPr lang="en-IN" dirty="0"/>
          </a:p>
        </p:txBody>
      </p:sp>
      <p:sp>
        <p:nvSpPr>
          <p:cNvPr id="7" name="Text 4"/>
          <p:cNvSpPr/>
          <p:nvPr/>
        </p:nvSpPr>
        <p:spPr>
          <a:xfrm>
            <a:off x="1028224" y="453485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Model</a:t>
            </a:r>
            <a:endParaRPr lang="en-US" sz="1750" dirty="0"/>
          </a:p>
        </p:txBody>
      </p:sp>
      <p:sp>
        <p:nvSpPr>
          <p:cNvPr id="8" name="Text 5"/>
          <p:cNvSpPr/>
          <p:nvPr/>
        </p:nvSpPr>
        <p:spPr>
          <a:xfrm>
            <a:off x="4802624" y="4534853"/>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Accuracy</a:t>
            </a:r>
            <a:endParaRPr lang="en-US" sz="1750" dirty="0"/>
          </a:p>
        </p:txBody>
      </p:sp>
      <p:sp>
        <p:nvSpPr>
          <p:cNvPr id="9" name="Shape 6"/>
          <p:cNvSpPr/>
          <p:nvPr/>
        </p:nvSpPr>
        <p:spPr>
          <a:xfrm>
            <a:off x="801410" y="5041463"/>
            <a:ext cx="7541181" cy="650319"/>
          </a:xfrm>
          <a:prstGeom prst="rect">
            <a:avLst/>
          </a:prstGeom>
          <a:solidFill>
            <a:srgbClr val="000000">
              <a:alpha val="4000"/>
            </a:srgbClr>
          </a:solidFill>
          <a:ln/>
        </p:spPr>
      </p:sp>
      <p:sp>
        <p:nvSpPr>
          <p:cNvPr id="10" name="Text 7"/>
          <p:cNvSpPr/>
          <p:nvPr/>
        </p:nvSpPr>
        <p:spPr>
          <a:xfrm>
            <a:off x="1028224" y="5185172"/>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Naïve Bayes</a:t>
            </a:r>
            <a:endParaRPr lang="en-US" sz="1750" dirty="0"/>
          </a:p>
        </p:txBody>
      </p:sp>
      <p:sp>
        <p:nvSpPr>
          <p:cNvPr id="11" name="Text 8"/>
          <p:cNvSpPr/>
          <p:nvPr/>
        </p:nvSpPr>
        <p:spPr>
          <a:xfrm>
            <a:off x="4802624" y="5185172"/>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95%</a:t>
            </a:r>
            <a:endParaRPr lang="en-US" sz="1750" dirty="0"/>
          </a:p>
        </p:txBody>
      </p:sp>
      <p:sp>
        <p:nvSpPr>
          <p:cNvPr id="12" name="Shape 9"/>
          <p:cNvSpPr/>
          <p:nvPr/>
        </p:nvSpPr>
        <p:spPr>
          <a:xfrm>
            <a:off x="801410" y="5691783"/>
            <a:ext cx="7541181" cy="650319"/>
          </a:xfrm>
          <a:prstGeom prst="rect">
            <a:avLst/>
          </a:prstGeom>
          <a:solidFill>
            <a:srgbClr val="FFFFFF">
              <a:alpha val="4000"/>
            </a:srgbClr>
          </a:solidFill>
          <a:ln/>
        </p:spPr>
      </p:sp>
      <p:sp>
        <p:nvSpPr>
          <p:cNvPr id="13" name="Text 10"/>
          <p:cNvSpPr/>
          <p:nvPr/>
        </p:nvSpPr>
        <p:spPr>
          <a:xfrm>
            <a:off x="1028224" y="583549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Logistic Regression</a:t>
            </a:r>
            <a:endParaRPr lang="en-US" sz="1750" dirty="0"/>
          </a:p>
        </p:txBody>
      </p:sp>
      <p:sp>
        <p:nvSpPr>
          <p:cNvPr id="14" name="Text 11"/>
          <p:cNvSpPr/>
          <p:nvPr/>
        </p:nvSpPr>
        <p:spPr>
          <a:xfrm>
            <a:off x="4802624" y="583549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92%</a:t>
            </a:r>
            <a:endParaRPr lang="en-US" sz="1750" dirty="0"/>
          </a:p>
        </p:txBody>
      </p:sp>
      <p:sp>
        <p:nvSpPr>
          <p:cNvPr id="15" name="Shape 12"/>
          <p:cNvSpPr/>
          <p:nvPr/>
        </p:nvSpPr>
        <p:spPr>
          <a:xfrm>
            <a:off x="793789" y="6198395"/>
            <a:ext cx="7541181" cy="650319"/>
          </a:xfrm>
          <a:prstGeom prst="rect">
            <a:avLst/>
          </a:prstGeom>
          <a:solidFill>
            <a:srgbClr val="000000">
              <a:alpha val="4000"/>
            </a:srgbClr>
          </a:solidFill>
          <a:ln/>
        </p:spPr>
      </p:sp>
      <p:sp>
        <p:nvSpPr>
          <p:cNvPr id="16" name="Text 13"/>
          <p:cNvSpPr/>
          <p:nvPr/>
        </p:nvSpPr>
        <p:spPr>
          <a:xfrm>
            <a:off x="1028224" y="648581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Ensemble</a:t>
            </a:r>
            <a:endParaRPr lang="en-US" sz="1750" dirty="0"/>
          </a:p>
        </p:txBody>
      </p:sp>
      <p:sp>
        <p:nvSpPr>
          <p:cNvPr id="17" name="Text 14"/>
          <p:cNvSpPr/>
          <p:nvPr/>
        </p:nvSpPr>
        <p:spPr>
          <a:xfrm>
            <a:off x="4802624" y="6485811"/>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96%</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TotalTime>
  <Words>607</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 Bold</vt:lpstr>
      <vt:lpstr>Tw Cen MT</vt:lpstr>
      <vt:lpstr>Consolas</vt:lpstr>
      <vt:lpstr>Inter</vt:lpstr>
      <vt:lpstr>Arial</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Kunal</dc:creator>
  <cp:lastModifiedBy>Kunal Singh</cp:lastModifiedBy>
  <cp:revision>3</cp:revision>
  <dcterms:created xsi:type="dcterms:W3CDTF">2025-04-19T07:17:36Z</dcterms:created>
  <dcterms:modified xsi:type="dcterms:W3CDTF">2025-04-22T22:18:13Z</dcterms:modified>
</cp:coreProperties>
</file>